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5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72" r:id="rId16"/>
    <p:sldId id="269" r:id="rId17"/>
    <p:sldId id="270" r:id="rId18"/>
    <p:sldId id="364" r:id="rId19"/>
    <p:sldId id="365" r:id="rId20"/>
    <p:sldId id="366" r:id="rId21"/>
    <p:sldId id="367" r:id="rId22"/>
    <p:sldId id="368" r:id="rId23"/>
    <p:sldId id="369" r:id="rId24"/>
    <p:sldId id="370" r:id="rId25"/>
    <p:sldId id="371" r:id="rId26"/>
    <p:sldId id="377" r:id="rId27"/>
    <p:sldId id="357" r:id="rId28"/>
    <p:sldId id="308" r:id="rId29"/>
    <p:sldId id="309" r:id="rId30"/>
    <p:sldId id="310" r:id="rId31"/>
    <p:sldId id="380" r:id="rId32"/>
    <p:sldId id="311" r:id="rId33"/>
    <p:sldId id="312" r:id="rId34"/>
    <p:sldId id="313" r:id="rId35"/>
    <p:sldId id="316" r:id="rId36"/>
    <p:sldId id="317" r:id="rId37"/>
    <p:sldId id="350" r:id="rId38"/>
    <p:sldId id="349" r:id="rId39"/>
    <p:sldId id="314" r:id="rId40"/>
    <p:sldId id="315" r:id="rId41"/>
    <p:sldId id="318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2" r:id="rId61"/>
    <p:sldId id="283" r:id="rId62"/>
    <p:sldId id="257" r:id="rId63"/>
    <p:sldId id="286" r:id="rId64"/>
    <p:sldId id="287" r:id="rId65"/>
    <p:sldId id="301" r:id="rId66"/>
    <p:sldId id="302" r:id="rId67"/>
    <p:sldId id="303" r:id="rId68"/>
    <p:sldId id="304" r:id="rId69"/>
    <p:sldId id="305" r:id="rId70"/>
    <p:sldId id="306" r:id="rId71"/>
    <p:sldId id="378" r:id="rId72"/>
    <p:sldId id="288" r:id="rId73"/>
    <p:sldId id="382" r:id="rId74"/>
    <p:sldId id="351" r:id="rId75"/>
    <p:sldId id="329" r:id="rId76"/>
    <p:sldId id="354" r:id="rId77"/>
    <p:sldId id="372" r:id="rId78"/>
    <p:sldId id="373" r:id="rId79"/>
    <p:sldId id="353" r:id="rId80"/>
    <p:sldId id="374" r:id="rId81"/>
    <p:sldId id="375" r:id="rId82"/>
    <p:sldId id="376" r:id="rId83"/>
    <p:sldId id="383" r:id="rId84"/>
    <p:sldId id="384" r:id="rId85"/>
    <p:sldId id="385" r:id="rId86"/>
    <p:sldId id="356" r:id="rId87"/>
    <p:sldId id="381" r:id="rId88"/>
    <p:sldId id="352" r:id="rId89"/>
    <p:sldId id="330" r:id="rId90"/>
    <p:sldId id="331" r:id="rId91"/>
    <p:sldId id="332" r:id="rId92"/>
    <p:sldId id="333" r:id="rId93"/>
    <p:sldId id="334" r:id="rId94"/>
    <p:sldId id="335" r:id="rId95"/>
    <p:sldId id="336" r:id="rId96"/>
    <p:sldId id="337" r:id="rId97"/>
    <p:sldId id="338" r:id="rId98"/>
    <p:sldId id="339" r:id="rId99"/>
    <p:sldId id="340" r:id="rId100"/>
    <p:sldId id="341" r:id="rId101"/>
    <p:sldId id="342" r:id="rId102"/>
    <p:sldId id="343" r:id="rId103"/>
    <p:sldId id="344" r:id="rId104"/>
    <p:sldId id="345" r:id="rId105"/>
    <p:sldId id="346" r:id="rId106"/>
    <p:sldId id="347" r:id="rId107"/>
    <p:sldId id="379" r:id="rId108"/>
    <p:sldId id="348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0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2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2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7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3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37102-A637-4E2E-9E6F-0D295D6FA121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82DC7-870C-4D40-B6AF-EEB0A34D205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9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1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gif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cid:2A4192B3-C0D1-447F-A0FC-D98002E57FB8" TargetMode="Externa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cid:79C42680-E247-45A8-B793-CD42E2221E50" TargetMode="External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cid:72FDC232-0434-4050-BD60-8A65F4A1C5CF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cid:78433F89-030F-44A8-A561-666C13240C3B" TargetMode="External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cid:2421BF0A-DB97-4860-B21C-EA8D1F397FB2" TargetMode="External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cid:46D8BCBB-551F-40C6-A3C1-482AB91C6ED5" TargetMode="External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cid:EC913A75-BBC4-44D2-A890-A28EFB08D577" TargetMode="External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cid:CBAADC87-EBF8-4C60-AE1D-2E5DC4A2C599" TargetMode="External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cid:F2F4319F-BCDF-4177-8D93-0ECFD9D12DA0" TargetMode="Externa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18" y="1701561"/>
            <a:ext cx="5038365" cy="3454879"/>
          </a:xfrm>
          <a:prstGeom prst="rect">
            <a:avLst/>
          </a:prstGeom>
        </p:spPr>
      </p:pic>
      <p:pic>
        <p:nvPicPr>
          <p:cNvPr id="3" name="01 Pachelbel's Canon In D Major (P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30620" y="60830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051" y="91631"/>
            <a:ext cx="8637898" cy="66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9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351" y="407326"/>
            <a:ext cx="9345298" cy="6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0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26" y="407326"/>
            <a:ext cx="6043349" cy="6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213" y="1186624"/>
            <a:ext cx="7973187" cy="1441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" y="3990781"/>
            <a:ext cx="10058400" cy="1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612" y="3225735"/>
            <a:ext cx="7531067" cy="31424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784" y="570924"/>
            <a:ext cx="6811434" cy="22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52" y="1892709"/>
            <a:ext cx="5337489" cy="26264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070" y="1604196"/>
            <a:ext cx="3341858" cy="34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1" y="319139"/>
            <a:ext cx="11184310" cy="20876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929" y="3371861"/>
            <a:ext cx="6007454" cy="22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35" y="3211785"/>
            <a:ext cx="6276295" cy="31944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2722" y="232912"/>
            <a:ext cx="5742921" cy="29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1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169" y="159709"/>
            <a:ext cx="6140148" cy="33496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93" y="3509397"/>
            <a:ext cx="6436500" cy="258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1" y="475562"/>
            <a:ext cx="6099733" cy="11936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288" y="4684952"/>
            <a:ext cx="2660904" cy="1938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746" y="4830625"/>
            <a:ext cx="2449010" cy="128550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1" y="2651742"/>
            <a:ext cx="5013931" cy="9693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381" y="145911"/>
            <a:ext cx="2904931" cy="18529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79" y="2374497"/>
            <a:ext cx="3370326" cy="17957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59" y="4768950"/>
            <a:ext cx="4205865" cy="15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405" y="69844"/>
            <a:ext cx="9391190" cy="67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7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586" y="84208"/>
            <a:ext cx="8926828" cy="66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480" y="96360"/>
            <a:ext cx="8887041" cy="66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188" y="78059"/>
            <a:ext cx="8987625" cy="67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159" y="92836"/>
            <a:ext cx="9195682" cy="667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68" y="113361"/>
            <a:ext cx="9079065" cy="66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2684" y="137135"/>
            <a:ext cx="8646632" cy="658373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001328" y="5710687"/>
            <a:ext cx="3441940" cy="5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001328" y="5727940"/>
            <a:ext cx="3096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Sesión de Trabajo. </a:t>
            </a:r>
          </a:p>
          <a:p>
            <a:r>
              <a:rPr lang="es-DO" sz="24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Año 2001</a:t>
            </a:r>
            <a:endParaRPr lang="en-US" sz="24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46"/>
          <a:stretch>
            <a:fillRect/>
          </a:stretch>
        </p:blipFill>
        <p:spPr bwMode="auto">
          <a:xfrm>
            <a:off x="3522857" y="423000"/>
            <a:ext cx="5399767" cy="5979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798" y="311466"/>
            <a:ext cx="5400000" cy="60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4770" y="2644170"/>
            <a:ext cx="8902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9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Los comienzos… </a:t>
            </a:r>
            <a:endParaRPr lang="en-US" sz="96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95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78417" y="487178"/>
            <a:ext cx="5400000" cy="590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381" y="502470"/>
            <a:ext cx="5400000" cy="594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713" y="628298"/>
            <a:ext cx="5400000" cy="506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389120" y="5727032"/>
            <a:ext cx="383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2001-2002   2002-2004</a:t>
            </a:r>
            <a:r>
              <a:rPr lang="es-DO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es-DO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  2008-2009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9019" y="599924"/>
            <a:ext cx="5400000" cy="560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8374" y="538011"/>
            <a:ext cx="5400000" cy="597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70197" y="392530"/>
            <a:ext cx="5400000" cy="516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4158114" y="5621154"/>
            <a:ext cx="1799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2010-2012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44074" y="1370424"/>
            <a:ext cx="3588643" cy="4778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463" y="1323337"/>
            <a:ext cx="3999640" cy="487228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3357" y="350756"/>
            <a:ext cx="951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32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Pasadas Directoras Ejecutivas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59789" y="5641675"/>
            <a:ext cx="319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000" dirty="0" smtClean="0">
                <a:solidFill>
                  <a:schemeClr val="bg1"/>
                </a:solidFill>
              </a:rPr>
              <a:t>Aida Consuelo Hernández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118396" y="5650301"/>
            <a:ext cx="3191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000" dirty="0" smtClean="0">
                <a:solidFill>
                  <a:schemeClr val="bg1"/>
                </a:solidFill>
              </a:rPr>
              <a:t>Jacqueline Malagón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4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336393"/>
            <a:ext cx="10058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9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EDUCA 2.0:</a:t>
            </a:r>
          </a:p>
          <a:p>
            <a:pPr algn="ctr"/>
            <a:r>
              <a:rPr lang="es-DO" sz="40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De la filantropía a la inversión social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8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2367" y="137135"/>
            <a:ext cx="8527266" cy="6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8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472" y="243120"/>
            <a:ext cx="9561057" cy="637176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86469" y="5660774"/>
            <a:ext cx="383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Elena Viyella, </a:t>
            </a:r>
          </a:p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Presidente de EDUCA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duca02n\AppData\Local\Microsoft\Windows\Temporary Internet Files\Content.Outlook\L3F46UZJ\EDUCA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3681" y="1701543"/>
            <a:ext cx="2648609" cy="345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693680" y="409904"/>
            <a:ext cx="10925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8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25 años trabajando por la calidad de la Educación Dominicana…</a:t>
            </a:r>
            <a:endParaRPr lang="es-ES" sz="28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3" name="Picture 2" descr="C:\Users\Educa02n\AppData\Local\Microsoft\Windows\Temporary Internet Files\Content.Outlook\L3F46UZJ\logo-educ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276" y="1910650"/>
            <a:ext cx="2638097" cy="349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Educa02n\AppData\Local\Microsoft\Windows\Temporary Internet Files\Content.Outlook\L3F46UZJ\logo-educa (3)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277" y="1882279"/>
            <a:ext cx="4590539" cy="355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16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395" y="134037"/>
            <a:ext cx="10983211" cy="65899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878506" y="5769856"/>
            <a:ext cx="383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Elena Viyella, </a:t>
            </a:r>
          </a:p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Presidente de EDUCA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571" y="125380"/>
            <a:ext cx="9910859" cy="660723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25283" y="5703906"/>
            <a:ext cx="8735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>
                <a:solidFill>
                  <a:schemeClr val="bg1"/>
                </a:solidFill>
                <a:latin typeface="Aleo" panose="020F0502020204030203" pitchFamily="34" charset="0"/>
              </a:rPr>
              <a:t>Convención </a:t>
            </a:r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Empresarial, </a:t>
            </a:r>
            <a:r>
              <a:rPr lang="es-DO" sz="2800" b="1" dirty="0">
                <a:solidFill>
                  <a:schemeClr val="bg1"/>
                </a:solidFill>
                <a:latin typeface="Aleo" panose="020F0502020204030203" pitchFamily="34" charset="0"/>
              </a:rPr>
              <a:t>M</a:t>
            </a:r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esa Educación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2011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56" y="134037"/>
            <a:ext cx="9884889" cy="65899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53556" y="286518"/>
            <a:ext cx="3834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Firma de Acuerdo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EDUCA-CONEP 2012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4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689" y="119889"/>
            <a:ext cx="11186623" cy="66182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91109" y="5643521"/>
            <a:ext cx="4897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Presentación EDUCA 2.0 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2012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2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22" y="119889"/>
            <a:ext cx="10023356" cy="66182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84322" y="5893686"/>
            <a:ext cx="5928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Comité Ejecutivo. EDUCA 2012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1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972" y="125380"/>
            <a:ext cx="8846056" cy="66072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940391" y="5557257"/>
            <a:ext cx="4897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Tertulia Educación Superior 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2013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6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46" y="203977"/>
            <a:ext cx="9711308" cy="64500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44927" y="5531378"/>
            <a:ext cx="5979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Tertulia Educación Técnica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2013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035547" y="5514125"/>
            <a:ext cx="597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Mesas de trabajo Pacto Educativo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2014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68" y="258793"/>
            <a:ext cx="11363865" cy="639217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8927" y="5605492"/>
            <a:ext cx="9604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EDUCA Presente en CES - Pacto Educativo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2013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1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510" y="307484"/>
            <a:ext cx="8480980" cy="63607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35547" y="5514125"/>
            <a:ext cx="597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Mesas de trabajo Pacto Educativo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2014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322" y="609408"/>
            <a:ext cx="10023356" cy="563918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76423" y="5186321"/>
            <a:ext cx="597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EDUCA, suscribe Pacto Educativo 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2014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19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469" y="130848"/>
            <a:ext cx="10431062" cy="659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571" y="125380"/>
            <a:ext cx="9910859" cy="66072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282083" y="5600389"/>
            <a:ext cx="8735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EDUCA lanza Friends of EDUCA</a:t>
            </a:r>
          </a:p>
          <a:p>
            <a:pPr algn="ctr"/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Miami, FL. 2014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68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644170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72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EDUCA en los medios…</a:t>
            </a:r>
            <a:endParaRPr lang="en-US" sz="7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346" y="697695"/>
            <a:ext cx="9711308" cy="546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 rot="5400000">
            <a:off x="1145723" y="912888"/>
            <a:ext cx="4299529" cy="441632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5585" y="310550"/>
            <a:ext cx="3295291" cy="596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1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88" y="284672"/>
            <a:ext cx="5559246" cy="33478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2943" y="3269413"/>
            <a:ext cx="5322498" cy="32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1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136339"/>
            <a:ext cx="1005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54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Campaña </a:t>
            </a:r>
          </a:p>
          <a:p>
            <a:pPr algn="ctr"/>
            <a:r>
              <a:rPr lang="es-DO" sz="54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¡Mejores Maestros, Mejores Ciudadanos, Mejor País! </a:t>
            </a:r>
            <a:endParaRPr lang="en-US" sz="54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0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870" y="181153"/>
            <a:ext cx="6502603" cy="654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114" y="126079"/>
            <a:ext cx="9541772" cy="66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515" y="126079"/>
            <a:ext cx="7234969" cy="66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1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24" y="448574"/>
            <a:ext cx="4363140" cy="581752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835" y="448574"/>
            <a:ext cx="4308535" cy="57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269" y="80915"/>
            <a:ext cx="9021462" cy="66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43" y="254666"/>
            <a:ext cx="4363140" cy="327235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746" y="3890515"/>
            <a:ext cx="4308534" cy="25102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2268" y="970506"/>
            <a:ext cx="6230865" cy="465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2921" y="209190"/>
            <a:ext cx="8586159" cy="643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336393"/>
            <a:ext cx="10058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18 EDICIONES </a:t>
            </a:r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APRENDO:</a:t>
            </a:r>
          </a:p>
          <a:p>
            <a:pPr algn="ctr"/>
            <a:r>
              <a:rPr lang="es-DO" sz="3200" dirty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d</a:t>
            </a:r>
            <a:r>
              <a:rPr lang="es-DO" sz="32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e seminario a congreso internacional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8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486" y="122731"/>
            <a:ext cx="9009029" cy="66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0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539" y="112907"/>
            <a:ext cx="8868923" cy="66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083" y="39994"/>
            <a:ext cx="9307835" cy="67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072" y="141990"/>
            <a:ext cx="9529856" cy="657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624" y="148750"/>
            <a:ext cx="9840752" cy="65605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190880" y="5998464"/>
            <a:ext cx="282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Aprendo 2008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0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340" y="157893"/>
            <a:ext cx="9813320" cy="654221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792224" y="5897880"/>
            <a:ext cx="282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Aprendo 2009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307" y="147398"/>
            <a:ext cx="9069386" cy="65632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242048" y="6007608"/>
            <a:ext cx="282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Aprendo 2010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129" y="143835"/>
            <a:ext cx="8975742" cy="65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02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535" y="-139903"/>
            <a:ext cx="9992930" cy="713780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80744" y="5961888"/>
            <a:ext cx="2825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8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Aprendo 2011</a:t>
            </a:r>
            <a:endParaRPr lang="en-US" sz="28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71" y="138823"/>
            <a:ext cx="9874058" cy="65803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33781" y="6117336"/>
            <a:ext cx="7699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000" b="1" dirty="0" smtClean="0">
                <a:solidFill>
                  <a:schemeClr val="bg1"/>
                </a:solidFill>
                <a:latin typeface="Aleo" panose="020F0502020204030203" pitchFamily="34" charset="0"/>
              </a:rPr>
              <a:t>Aprendo 2013 – Primera Infancia: un universo de oportunidades</a:t>
            </a:r>
            <a:endParaRPr lang="en-US" sz="2000" b="1" dirty="0">
              <a:solidFill>
                <a:schemeClr val="bg1"/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18" y="1701561"/>
            <a:ext cx="5038365" cy="34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4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7835" y="2112702"/>
            <a:ext cx="11876331" cy="26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50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3351" y="407326"/>
            <a:ext cx="9345298" cy="6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3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326" y="407326"/>
            <a:ext cx="6043349" cy="604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4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213" y="1186624"/>
            <a:ext cx="7973187" cy="14416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8" y="3990781"/>
            <a:ext cx="10058400" cy="169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1612" y="3225735"/>
            <a:ext cx="7531067" cy="31424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784" y="570924"/>
            <a:ext cx="6811434" cy="220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252" y="1892709"/>
            <a:ext cx="5337489" cy="26264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070" y="1604196"/>
            <a:ext cx="3341858" cy="34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6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01" y="319139"/>
            <a:ext cx="11184310" cy="20876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929" y="3371861"/>
            <a:ext cx="6007454" cy="22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5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165" y="93437"/>
            <a:ext cx="9053670" cy="667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0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7640" y="3214988"/>
            <a:ext cx="5756580" cy="292991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288" y="207035"/>
            <a:ext cx="5252077" cy="28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36" y="0"/>
            <a:ext cx="6019167" cy="32836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4" y="3283688"/>
            <a:ext cx="6865346" cy="276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1" y="475562"/>
            <a:ext cx="6099733" cy="11936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1288" y="4684952"/>
            <a:ext cx="2660904" cy="1938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592" y="4768950"/>
            <a:ext cx="2500772" cy="131267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1" y="2651742"/>
            <a:ext cx="5013931" cy="96936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381" y="145911"/>
            <a:ext cx="2904931" cy="18529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479" y="2374497"/>
            <a:ext cx="3370326" cy="179577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59" y="4768950"/>
            <a:ext cx="4205865" cy="15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726" y="2848254"/>
            <a:ext cx="2773348" cy="20337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513" y="988304"/>
            <a:ext cx="4431527" cy="104483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87" y="4737956"/>
            <a:ext cx="3314700" cy="1828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12" y="988304"/>
            <a:ext cx="2975775" cy="117061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934" y="4691905"/>
            <a:ext cx="2053736" cy="18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18" y="1701561"/>
            <a:ext cx="5038365" cy="34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53064" y="1866839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Empresas relacionadas con la Junta Directiva 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5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695" y="1390806"/>
            <a:ext cx="4862723" cy="187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3373" y="693018"/>
            <a:ext cx="3840148" cy="2483319"/>
          </a:xfrm>
          <a:prstGeom prst="rect">
            <a:avLst/>
          </a:prstGeom>
        </p:spPr>
      </p:pic>
      <p:pic>
        <p:nvPicPr>
          <p:cNvPr id="6" name="Picture 4" descr="K:\Mercadeo y Comunicaciones\12. LOGOS-PAPELERIA\LOGOS JUNTA DIRECTIVA\Fundacion Brug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8333" y="3659470"/>
            <a:ext cx="2915452" cy="2311349"/>
          </a:xfrm>
          <a:prstGeom prst="rect">
            <a:avLst/>
          </a:prstGeom>
          <a:noFill/>
        </p:spPr>
      </p:pic>
      <p:pic>
        <p:nvPicPr>
          <p:cNvPr id="7" name="Picture 6" descr="https://lh3.googleusercontent.com/-DbBsRglUSQU/AAAAAAAAAAI/AAAAAAAAAC4/8dOcTf86tBg/phot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6313" y="3697543"/>
            <a:ext cx="2887578" cy="2237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86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34" y="1116529"/>
            <a:ext cx="4838802" cy="2019077"/>
          </a:xfrm>
          <a:prstGeom prst="rect">
            <a:avLst/>
          </a:prstGeom>
        </p:spPr>
      </p:pic>
      <p:pic>
        <p:nvPicPr>
          <p:cNvPr id="9225" name="Picture 9" descr="K:\Mercadeo y Comunicaciones\12. LOGOS-PAPELERIA\LOGOS JUNTA DIRECTIVA\Nuevo Logo IMCA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605" y="4279453"/>
            <a:ext cx="3241772" cy="1293575"/>
          </a:xfrm>
          <a:prstGeom prst="rect">
            <a:avLst/>
          </a:prstGeom>
          <a:noFill/>
        </p:spPr>
      </p:pic>
      <p:pic>
        <p:nvPicPr>
          <p:cNvPr id="13" name="Picture 2" descr="K:\Mercadeo y Comunicaciones\12. LOGOS-PAPELERIA\LOGOS JUNTA DIRECTIVA\FUNDACION INICI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967"/>
          <a:stretch>
            <a:fillRect/>
          </a:stretch>
        </p:blipFill>
        <p:spPr bwMode="auto">
          <a:xfrm>
            <a:off x="6733055" y="1029905"/>
            <a:ext cx="4557380" cy="2223436"/>
          </a:xfrm>
          <a:prstGeom prst="rect">
            <a:avLst/>
          </a:prstGeom>
          <a:noFill/>
        </p:spPr>
      </p:pic>
      <p:pic>
        <p:nvPicPr>
          <p:cNvPr id="14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659" y="3702258"/>
            <a:ext cx="3938389" cy="1937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33" y="3492700"/>
            <a:ext cx="2407767" cy="2407767"/>
          </a:xfrm>
          <a:prstGeom prst="rect">
            <a:avLst/>
          </a:prstGeom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576" y="3622097"/>
            <a:ext cx="2762031" cy="220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3" name="Picture 7" descr="http://www.atema.com/public/images/pictures/lrg_AceroEstre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9856" y="1413722"/>
            <a:ext cx="3482776" cy="1346675"/>
          </a:xfrm>
          <a:prstGeom prst="rect">
            <a:avLst/>
          </a:prstGeom>
          <a:noFill/>
        </p:spPr>
      </p:pic>
      <p:pic>
        <p:nvPicPr>
          <p:cNvPr id="111625" name="Picture 9" descr="https://serving-properties.s3.amazonaws.com/uploads/logo-AOR-2013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576" y="866273"/>
            <a:ext cx="3359217" cy="20134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8959" y="2367171"/>
            <a:ext cx="110590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Miembros de la Actual Junta Directiva…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015" y="88865"/>
            <a:ext cx="8921971" cy="668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5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54" y="160747"/>
            <a:ext cx="6581057" cy="329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373" y="513614"/>
            <a:ext cx="2756006" cy="285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568" y="3452151"/>
            <a:ext cx="2671241" cy="2974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6693" y="3513832"/>
            <a:ext cx="2869071" cy="305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0285" y="3620825"/>
            <a:ext cx="8877124" cy="27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9" r="914"/>
          <a:stretch>
            <a:fillRect/>
          </a:stretch>
        </p:blipFill>
        <p:spPr bwMode="auto">
          <a:xfrm>
            <a:off x="1621223" y="329733"/>
            <a:ext cx="9115249" cy="2931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339600" y="1033345"/>
            <a:ext cx="3598030" cy="3650799"/>
            <a:chOff x="6486249" y="1286692"/>
            <a:chExt cx="3192589" cy="3495525"/>
          </a:xfrm>
        </p:grpSpPr>
        <p:sp>
          <p:nvSpPr>
            <p:cNvPr id="2" name="Rectángulo 1"/>
            <p:cNvSpPr/>
            <p:nvPr/>
          </p:nvSpPr>
          <p:spPr>
            <a:xfrm>
              <a:off x="6909904" y="4236480"/>
              <a:ext cx="2451187" cy="499421"/>
            </a:xfrm>
            <a:prstGeom prst="rect">
              <a:avLst/>
            </a:prstGeom>
            <a:solidFill>
              <a:srgbClr val="1A3F8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8 Grupo"/>
            <p:cNvGrpSpPr/>
            <p:nvPr/>
          </p:nvGrpSpPr>
          <p:grpSpPr>
            <a:xfrm>
              <a:off x="6486249" y="1286692"/>
              <a:ext cx="3192589" cy="3495525"/>
              <a:chOff x="7267077" y="1020278"/>
              <a:chExt cx="2030927" cy="2269799"/>
            </a:xfrm>
          </p:grpSpPr>
          <p:pic>
            <p:nvPicPr>
              <p:cNvPr id="5" name="Picture 4" descr="http://www.revistasumma.com/media/images/width/800/7706-gustavo-ariza-vicepresidente-ejecutivo-de-la-asociacion-popular-de-ahorros-y-prestamos-(apap).jpg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36580" y="1246424"/>
                <a:ext cx="1559293" cy="1689281"/>
              </a:xfrm>
              <a:prstGeom prst="rect">
                <a:avLst/>
              </a:prstGeom>
              <a:noFill/>
            </p:spPr>
          </p:pic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7077" y="1020278"/>
                <a:ext cx="375382" cy="298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7 CuadroTexto"/>
              <p:cNvSpPr txBox="1"/>
              <p:nvPr/>
            </p:nvSpPr>
            <p:spPr>
              <a:xfrm>
                <a:off x="7507705" y="2945330"/>
                <a:ext cx="1790299" cy="344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DO" dirty="0" smtClean="0">
                    <a:solidFill>
                      <a:schemeClr val="bg1"/>
                    </a:solidFill>
                  </a:rPr>
                  <a:t>Gustavo Ariza</a:t>
                </a:r>
              </a:p>
              <a:p>
                <a:r>
                  <a:rPr lang="es-DO" sz="1050" dirty="0" smtClean="0">
                    <a:solidFill>
                      <a:schemeClr val="bg1"/>
                    </a:solidFill>
                  </a:rPr>
                  <a:t>DIRECTOR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" name="11 Grupo"/>
          <p:cNvGrpSpPr/>
          <p:nvPr/>
        </p:nvGrpSpPr>
        <p:grpSpPr>
          <a:xfrm>
            <a:off x="2427962" y="1191802"/>
            <a:ext cx="3075692" cy="3354320"/>
            <a:chOff x="2462466" y="1913817"/>
            <a:chExt cx="1878527" cy="215995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324" t="11488" r="15274"/>
            <a:stretch>
              <a:fillRect/>
            </a:stretch>
          </p:blipFill>
          <p:spPr bwMode="auto">
            <a:xfrm>
              <a:off x="2714324" y="2079056"/>
              <a:ext cx="1626669" cy="1994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2466" y="1913817"/>
              <a:ext cx="375382" cy="298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66468" y="2875002"/>
            <a:ext cx="110590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Equipo de Trabajo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06" y="511157"/>
            <a:ext cx="10950558" cy="529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925" y="508959"/>
            <a:ext cx="7016151" cy="464101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432649" y="5382883"/>
            <a:ext cx="6745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2800" dirty="0" smtClean="0"/>
              <a:t>Dominicana Pérez, 25 años en EDUCA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514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875002"/>
            <a:ext cx="1005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Miembros Elite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9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632" y="3838140"/>
            <a:ext cx="6285983" cy="19225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7902" y="852784"/>
            <a:ext cx="2737902" cy="226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66800" y="2367171"/>
            <a:ext cx="1005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DO" sz="6600" dirty="0" smtClean="0">
                <a:solidFill>
                  <a:schemeClr val="accent1">
                    <a:lumMod val="50000"/>
                  </a:schemeClr>
                </a:solidFill>
                <a:latin typeface="Aleo" panose="020F0502020204030203" pitchFamily="34" charset="0"/>
              </a:rPr>
              <a:t>Imágenes de la educación dominicana…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Ale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4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77618b9-988a-428f-bdd0-25849af65091" descr="cid:2A4192B3-C0D1-447F-A0FC-D98002E57FB8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102025" y="232195"/>
            <a:ext cx="9987950" cy="63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243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308" y="91764"/>
            <a:ext cx="9095384" cy="667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1af3fcf-8e8d-4198-96f0-a82675337c67" descr="cid:79C42680-E247-45A8-B793-CD42E2221E50"/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772" y="257280"/>
            <a:ext cx="10022457" cy="63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1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ff0faf0-84b1-49d5-8c3d-d4d04881a1f1" descr="cid:72FDC232-0434-4050-BD60-8A65F4A1C5CF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82848" y="135312"/>
            <a:ext cx="10626305" cy="658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81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bc9173f-4dd0-460b-aef0-9f2b2ad4c5d4" descr="cid:78433F89-030F-44A8-A561-666C13240C3B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47878" y="348651"/>
            <a:ext cx="9496245" cy="616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3630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99acc0d-e600-43a5-92cb-0c6ae8a0f6dc" descr="cid:2421BF0A-DB97-4860-B21C-EA8D1F397FB2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20074" y="176745"/>
            <a:ext cx="10151853" cy="653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896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8e6df4-3694-4a1c-842b-14f41d3eaea2" descr="cid:46D8BCBB-551F-40C6-A3C1-482AB91C6ED5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237891" y="142335"/>
            <a:ext cx="9716219" cy="6620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73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d8b0b75-52e7-46ad-b0fd-94fcd09bdb08" descr="cid:EC913A75-BBC4-44D2-A890-A28EFB08D577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594395" y="341540"/>
            <a:ext cx="7003211" cy="638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4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6fc4a25-221c-4a52-ab27-f7d5b47745a1" descr="cid:CBAADC87-EBF8-4C60-AE1D-2E5DC4A2C599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321999" y="210358"/>
            <a:ext cx="9548003" cy="652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01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4a363e1-9704-4c78-bd8d-f3aa2c0be9f4" descr="cid:F2F4319F-BCDF-4177-8D93-0ECFD9D12DA0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078302" y="275859"/>
            <a:ext cx="10035397" cy="636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019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818" y="1701561"/>
            <a:ext cx="5038365" cy="34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7835" y="2112702"/>
            <a:ext cx="11876331" cy="2632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7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wipe/>
      </p:transition>
    </mc:Choice>
    <mc:Fallback xmlns=""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195</Words>
  <Application>Microsoft Office PowerPoint</Application>
  <PresentationFormat>Panorámica</PresentationFormat>
  <Paragraphs>54</Paragraphs>
  <Slides>108</Slides>
  <Notes>0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108</vt:i4>
      </vt:variant>
    </vt:vector>
  </HeadingPairs>
  <TitlesOfParts>
    <vt:vector size="113" baseType="lpstr">
      <vt:lpstr>Aleo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Vivian</dc:creator>
  <cp:lastModifiedBy>Vivian</cp:lastModifiedBy>
  <cp:revision>85</cp:revision>
  <dcterms:created xsi:type="dcterms:W3CDTF">2014-07-31T18:30:14Z</dcterms:created>
  <dcterms:modified xsi:type="dcterms:W3CDTF">2014-08-07T14:58:12Z</dcterms:modified>
</cp:coreProperties>
</file>